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57" r:id="rId3"/>
    <p:sldId id="258" r:id="rId4"/>
    <p:sldId id="295" r:id="rId5"/>
    <p:sldId id="296" r:id="rId6"/>
    <p:sldId id="297" r:id="rId7"/>
    <p:sldId id="299" r:id="rId8"/>
    <p:sldId id="298" r:id="rId9"/>
    <p:sldId id="260" r:id="rId10"/>
    <p:sldId id="300" r:id="rId11"/>
    <p:sldId id="308" r:id="rId12"/>
    <p:sldId id="301" r:id="rId13"/>
    <p:sldId id="302" r:id="rId14"/>
    <p:sldId id="303" r:id="rId15"/>
    <p:sldId id="304" r:id="rId16"/>
    <p:sldId id="305" r:id="rId17"/>
    <p:sldId id="312" r:id="rId18"/>
    <p:sldId id="309" r:id="rId19"/>
    <p:sldId id="310" r:id="rId20"/>
    <p:sldId id="311" r:id="rId21"/>
    <p:sldId id="313" r:id="rId22"/>
    <p:sldId id="306" r:id="rId23"/>
  </p:sldIdLst>
  <p:sldSz cx="9144000" cy="5143500" type="screen16x9"/>
  <p:notesSz cx="6858000" cy="9144000"/>
  <p:embeddedFontLst>
    <p:embeddedFont>
      <p:font typeface="Merriweather" panose="00000500000000000000" pitchFamily="2" charset="0"/>
      <p:regular r:id="rId25"/>
      <p:bold r:id="rId26"/>
      <p:italic r:id="rId27"/>
      <p:boldItalic r:id="rId28"/>
    </p:embeddedFont>
    <p:embeddedFont>
      <p:font typeface="Raleway" panose="020B0403030101060003" pitchFamily="34" charset="0"/>
      <p:regular r:id="rId29"/>
      <p:bold r:id="rId30"/>
      <p:italic r:id="rId31"/>
      <p:boldItalic r:id="rId32"/>
    </p:embeddedFont>
    <p:embeddedFont>
      <p:font typeface="微軟正黑體" panose="020B0604030504040204" pitchFamily="34" charset="-120"/>
      <p:regular r:id="rId33"/>
      <p:bold r:id="rId34"/>
    </p:embeddedFont>
    <p:embeddedFont>
      <p:font typeface="翩翩體 繁" panose="03000300000000000000" pitchFamily="66" charset="-12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A62A45-EB83-4209-8F9A-FCB3B0370B46}" v="13" dt="2022-06-18T10:32:24.993"/>
  </p1510:revLst>
</p1510:revInfo>
</file>

<file path=ppt/tableStyles.xml><?xml version="1.0" encoding="utf-8"?>
<a:tblStyleLst xmlns:a="http://schemas.openxmlformats.org/drawingml/2006/main" def="{98F5ED6B-40B9-40AC-8FA2-20DD159D144C}">
  <a:tblStyle styleId="{98F5ED6B-40B9-40AC-8FA2-20DD159D14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6B68A2A-B305-4263-850F-5E2D87496A6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a4ba96cae9f52e98" providerId="LiveId" clId="{7CA62A45-EB83-4209-8F9A-FCB3B0370B46}"/>
    <pc:docChg chg="undo custSel addSld delSld modSld">
      <pc:chgData name=" " userId="a4ba96cae9f52e98" providerId="LiveId" clId="{7CA62A45-EB83-4209-8F9A-FCB3B0370B46}" dt="2022-06-18T14:51:37.535" v="224" actId="47"/>
      <pc:docMkLst>
        <pc:docMk/>
      </pc:docMkLst>
      <pc:sldChg chg="addSp modSp mod">
        <pc:chgData name=" " userId="a4ba96cae9f52e98" providerId="LiveId" clId="{7CA62A45-EB83-4209-8F9A-FCB3B0370B46}" dt="2022-06-17T03:12:03.847" v="158" actId="1076"/>
        <pc:sldMkLst>
          <pc:docMk/>
          <pc:sldMk cId="3837565538" sldId="296"/>
        </pc:sldMkLst>
        <pc:spChg chg="add mod">
          <ac:chgData name=" " userId="a4ba96cae9f52e98" providerId="LiveId" clId="{7CA62A45-EB83-4209-8F9A-FCB3B0370B46}" dt="2022-06-17T03:12:03.847" v="158" actId="1076"/>
          <ac:spMkLst>
            <pc:docMk/>
            <pc:sldMk cId="3837565538" sldId="296"/>
            <ac:spMk id="12" creationId="{7669E1DF-DF25-54EF-DAD7-98EA704BF2DC}"/>
          </ac:spMkLst>
        </pc:spChg>
        <pc:picChg chg="mod">
          <ac:chgData name=" " userId="a4ba96cae9f52e98" providerId="LiveId" clId="{7CA62A45-EB83-4209-8F9A-FCB3B0370B46}" dt="2022-06-17T03:11:56.567" v="157" actId="1076"/>
          <ac:picMkLst>
            <pc:docMk/>
            <pc:sldMk cId="3837565538" sldId="296"/>
            <ac:picMk id="3" creationId="{2232DCC4-32CB-A7AD-AC5B-8AE9ED7426EA}"/>
          </ac:picMkLst>
        </pc:picChg>
      </pc:sldChg>
      <pc:sldChg chg="addSp delSp modSp mod delAnim modAnim">
        <pc:chgData name=" " userId="a4ba96cae9f52e98" providerId="LiveId" clId="{7CA62A45-EB83-4209-8F9A-FCB3B0370B46}" dt="2022-06-16T12:59:06.503" v="22" actId="14100"/>
        <pc:sldMkLst>
          <pc:docMk/>
          <pc:sldMk cId="2053557952" sldId="302"/>
        </pc:sldMkLst>
        <pc:spChg chg="add del mod">
          <ac:chgData name=" " userId="a4ba96cae9f52e98" providerId="LiveId" clId="{7CA62A45-EB83-4209-8F9A-FCB3B0370B46}" dt="2022-06-16T12:58:18.963" v="18" actId="478"/>
          <ac:spMkLst>
            <pc:docMk/>
            <pc:sldMk cId="2053557952" sldId="302"/>
            <ac:spMk id="5" creationId="{A00FF37A-80B7-06DD-595D-A9E3D2BBB34F}"/>
          </ac:spMkLst>
        </pc:spChg>
        <pc:cxnChg chg="add mod">
          <ac:chgData name=" " userId="a4ba96cae9f52e98" providerId="LiveId" clId="{7CA62A45-EB83-4209-8F9A-FCB3B0370B46}" dt="2022-06-16T12:59:06.503" v="22" actId="14100"/>
          <ac:cxnSpMkLst>
            <pc:docMk/>
            <pc:sldMk cId="2053557952" sldId="302"/>
            <ac:cxnSpMk id="3" creationId="{203BDA70-7BC1-5B9C-1049-8CD74DE12A2E}"/>
          </ac:cxnSpMkLst>
        </pc:cxnChg>
      </pc:sldChg>
      <pc:sldChg chg="addSp modSp mod">
        <pc:chgData name=" " userId="a4ba96cae9f52e98" providerId="LiveId" clId="{7CA62A45-EB83-4209-8F9A-FCB3B0370B46}" dt="2022-06-16T12:59:33.836" v="25" actId="1076"/>
        <pc:sldMkLst>
          <pc:docMk/>
          <pc:sldMk cId="1632731022" sldId="303"/>
        </pc:sldMkLst>
        <pc:cxnChg chg="add mod">
          <ac:chgData name=" " userId="a4ba96cae9f52e98" providerId="LiveId" clId="{7CA62A45-EB83-4209-8F9A-FCB3B0370B46}" dt="2022-06-16T12:59:33.836" v="25" actId="1076"/>
          <ac:cxnSpMkLst>
            <pc:docMk/>
            <pc:sldMk cId="1632731022" sldId="303"/>
            <ac:cxnSpMk id="5" creationId="{3786B01E-D421-A0DD-509A-89FB28E39E8A}"/>
          </ac:cxnSpMkLst>
        </pc:cxnChg>
      </pc:sldChg>
      <pc:sldChg chg="addSp modSp mod">
        <pc:chgData name=" " userId="a4ba96cae9f52e98" providerId="LiveId" clId="{7CA62A45-EB83-4209-8F9A-FCB3B0370B46}" dt="2022-06-16T12:59:43.374" v="28" actId="14100"/>
        <pc:sldMkLst>
          <pc:docMk/>
          <pc:sldMk cId="4057412938" sldId="304"/>
        </pc:sldMkLst>
        <pc:cxnChg chg="add mod">
          <ac:chgData name=" " userId="a4ba96cae9f52e98" providerId="LiveId" clId="{7CA62A45-EB83-4209-8F9A-FCB3B0370B46}" dt="2022-06-16T12:59:43.374" v="28" actId="14100"/>
          <ac:cxnSpMkLst>
            <pc:docMk/>
            <pc:sldMk cId="4057412938" sldId="304"/>
            <ac:cxnSpMk id="5" creationId="{85C538A6-B91F-F065-9EBB-BFFB79873D03}"/>
          </ac:cxnSpMkLst>
        </pc:cxnChg>
      </pc:sldChg>
      <pc:sldChg chg="modSp mod modAnim">
        <pc:chgData name=" " userId="a4ba96cae9f52e98" providerId="LiveId" clId="{7CA62A45-EB83-4209-8F9A-FCB3B0370B46}" dt="2022-06-16T12:56:26.889" v="6"/>
        <pc:sldMkLst>
          <pc:docMk/>
          <pc:sldMk cId="2723299435" sldId="308"/>
        </pc:sldMkLst>
        <pc:spChg chg="mod">
          <ac:chgData name=" " userId="a4ba96cae9f52e98" providerId="LiveId" clId="{7CA62A45-EB83-4209-8F9A-FCB3B0370B46}" dt="2022-06-16T12:55:57.421" v="5" actId="1035"/>
          <ac:spMkLst>
            <pc:docMk/>
            <pc:sldMk cId="2723299435" sldId="308"/>
            <ac:spMk id="4" creationId="{A033F0C5-D142-41D1-C2C6-866A2304ADD0}"/>
          </ac:spMkLst>
        </pc:spChg>
      </pc:sldChg>
      <pc:sldChg chg="addSp delSp modSp mod">
        <pc:chgData name=" " userId="a4ba96cae9f52e98" providerId="LiveId" clId="{7CA62A45-EB83-4209-8F9A-FCB3B0370B46}" dt="2022-06-18T10:30:38.402" v="201" actId="14100"/>
        <pc:sldMkLst>
          <pc:docMk/>
          <pc:sldMk cId="788867348" sldId="309"/>
        </pc:sldMkLst>
        <pc:spChg chg="add mod">
          <ac:chgData name=" " userId="a4ba96cae9f52e98" providerId="LiveId" clId="{7CA62A45-EB83-4209-8F9A-FCB3B0370B46}" dt="2022-06-18T10:30:38.402" v="201" actId="14100"/>
          <ac:spMkLst>
            <pc:docMk/>
            <pc:sldMk cId="788867348" sldId="309"/>
            <ac:spMk id="2" creationId="{2616AC90-ABA8-5AF3-AECF-234D18DAD117}"/>
          </ac:spMkLst>
        </pc:spChg>
        <pc:picChg chg="del">
          <ac:chgData name=" " userId="a4ba96cae9f52e98" providerId="LiveId" clId="{7CA62A45-EB83-4209-8F9A-FCB3B0370B46}" dt="2022-06-18T10:29:49.865" v="190" actId="478"/>
          <ac:picMkLst>
            <pc:docMk/>
            <pc:sldMk cId="788867348" sldId="309"/>
            <ac:picMk id="4" creationId="{A23E1EEF-F3EC-0840-BBDD-74D7BB0468D3}"/>
          </ac:picMkLst>
        </pc:picChg>
        <pc:picChg chg="add mod ord modCrop">
          <ac:chgData name=" " userId="a4ba96cae9f52e98" providerId="LiveId" clId="{7CA62A45-EB83-4209-8F9A-FCB3B0370B46}" dt="2022-06-18T10:30:30.675" v="199" actId="1076"/>
          <ac:picMkLst>
            <pc:docMk/>
            <pc:sldMk cId="788867348" sldId="309"/>
            <ac:picMk id="8" creationId="{2303E7A4-234B-6A01-D100-8144826C0B19}"/>
          </ac:picMkLst>
        </pc:picChg>
      </pc:sldChg>
      <pc:sldChg chg="addSp delSp modSp mod">
        <pc:chgData name=" " userId="a4ba96cae9f52e98" providerId="LiveId" clId="{7CA62A45-EB83-4209-8F9A-FCB3B0370B46}" dt="2022-06-18T10:31:23.194" v="210" actId="14100"/>
        <pc:sldMkLst>
          <pc:docMk/>
          <pc:sldMk cId="3690553238" sldId="310"/>
        </pc:sldMkLst>
        <pc:spChg chg="add mod">
          <ac:chgData name=" " userId="a4ba96cae9f52e98" providerId="LiveId" clId="{7CA62A45-EB83-4209-8F9A-FCB3B0370B46}" dt="2022-06-18T10:31:23.194" v="210" actId="14100"/>
          <ac:spMkLst>
            <pc:docMk/>
            <pc:sldMk cId="3690553238" sldId="310"/>
            <ac:spMk id="7" creationId="{3B63B1E3-4AE7-37B2-390A-66A816294931}"/>
          </ac:spMkLst>
        </pc:spChg>
        <pc:picChg chg="del">
          <ac:chgData name=" " userId="a4ba96cae9f52e98" providerId="LiveId" clId="{7CA62A45-EB83-4209-8F9A-FCB3B0370B46}" dt="2022-06-18T10:30:46.485" v="202" actId="478"/>
          <ac:picMkLst>
            <pc:docMk/>
            <pc:sldMk cId="3690553238" sldId="310"/>
            <ac:picMk id="4" creationId="{A23E1EEF-F3EC-0840-BBDD-74D7BB0468D3}"/>
          </ac:picMkLst>
        </pc:picChg>
        <pc:picChg chg="add mod ord modCrop">
          <ac:chgData name=" " userId="a4ba96cae9f52e98" providerId="LiveId" clId="{7CA62A45-EB83-4209-8F9A-FCB3B0370B46}" dt="2022-06-18T10:31:15.129" v="208" actId="1076"/>
          <ac:picMkLst>
            <pc:docMk/>
            <pc:sldMk cId="3690553238" sldId="310"/>
            <ac:picMk id="8" creationId="{5DDA721B-68DD-A295-FD7F-7B5C0BF09036}"/>
          </ac:picMkLst>
        </pc:picChg>
      </pc:sldChg>
      <pc:sldChg chg="addSp delSp modSp mod">
        <pc:chgData name=" " userId="a4ba96cae9f52e98" providerId="LiveId" clId="{7CA62A45-EB83-4209-8F9A-FCB3B0370B46}" dt="2022-06-18T10:32:10.969" v="217" actId="14100"/>
        <pc:sldMkLst>
          <pc:docMk/>
          <pc:sldMk cId="4171457141" sldId="311"/>
        </pc:sldMkLst>
        <pc:spChg chg="add mod">
          <ac:chgData name=" " userId="a4ba96cae9f52e98" providerId="LiveId" clId="{7CA62A45-EB83-4209-8F9A-FCB3B0370B46}" dt="2022-06-18T10:32:10.969" v="217" actId="14100"/>
          <ac:spMkLst>
            <pc:docMk/>
            <pc:sldMk cId="4171457141" sldId="311"/>
            <ac:spMk id="7" creationId="{ADBC0626-2C45-3746-5199-DBF82FCDF875}"/>
          </ac:spMkLst>
        </pc:spChg>
        <pc:picChg chg="del">
          <ac:chgData name=" " userId="a4ba96cae9f52e98" providerId="LiveId" clId="{7CA62A45-EB83-4209-8F9A-FCB3B0370B46}" dt="2022-06-18T10:31:30.079" v="211" actId="478"/>
          <ac:picMkLst>
            <pc:docMk/>
            <pc:sldMk cId="4171457141" sldId="311"/>
            <ac:picMk id="4" creationId="{A23E1EEF-F3EC-0840-BBDD-74D7BB0468D3}"/>
          </ac:picMkLst>
        </pc:picChg>
        <pc:picChg chg="add mod ord modCrop">
          <ac:chgData name=" " userId="a4ba96cae9f52e98" providerId="LiveId" clId="{7CA62A45-EB83-4209-8F9A-FCB3B0370B46}" dt="2022-06-18T10:32:01.874" v="215" actId="167"/>
          <ac:picMkLst>
            <pc:docMk/>
            <pc:sldMk cId="4171457141" sldId="311"/>
            <ac:picMk id="8" creationId="{254DD3E4-9DEA-F101-ACA4-CEB3013ADA75}"/>
          </ac:picMkLst>
        </pc:picChg>
      </pc:sldChg>
      <pc:sldChg chg="addSp delSp modSp mod">
        <pc:chgData name=" " userId="a4ba96cae9f52e98" providerId="LiveId" clId="{7CA62A45-EB83-4209-8F9A-FCB3B0370B46}" dt="2022-06-18T10:29:32.178" v="189" actId="1076"/>
        <pc:sldMkLst>
          <pc:docMk/>
          <pc:sldMk cId="2530070973" sldId="312"/>
        </pc:sldMkLst>
        <pc:picChg chg="add mod modCrop">
          <ac:chgData name=" " userId="a4ba96cae9f52e98" providerId="LiveId" clId="{7CA62A45-EB83-4209-8F9A-FCB3B0370B46}" dt="2022-06-18T10:29:32.178" v="189" actId="1076"/>
          <ac:picMkLst>
            <pc:docMk/>
            <pc:sldMk cId="2530070973" sldId="312"/>
            <ac:picMk id="3" creationId="{30712C3B-9571-B9BC-932F-57E71027130D}"/>
          </ac:picMkLst>
        </pc:picChg>
        <pc:picChg chg="del">
          <ac:chgData name=" " userId="a4ba96cae9f52e98" providerId="LiveId" clId="{7CA62A45-EB83-4209-8F9A-FCB3B0370B46}" dt="2022-06-18T10:28:50.245" v="180" actId="478"/>
          <ac:picMkLst>
            <pc:docMk/>
            <pc:sldMk cId="2530070973" sldId="312"/>
            <ac:picMk id="14" creationId="{0E5346B7-40FD-3ADD-BDAF-D78131CDFAE7}"/>
          </ac:picMkLst>
        </pc:picChg>
      </pc:sldChg>
      <pc:sldChg chg="addSp delSp modSp add mod">
        <pc:chgData name=" " userId="a4ba96cae9f52e98" providerId="LiveId" clId="{7CA62A45-EB83-4209-8F9A-FCB3B0370B46}" dt="2022-06-18T10:32:24.993" v="219"/>
        <pc:sldMkLst>
          <pc:docMk/>
          <pc:sldMk cId="303169964" sldId="313"/>
        </pc:sldMkLst>
        <pc:picChg chg="add mod">
          <ac:chgData name=" " userId="a4ba96cae9f52e98" providerId="LiveId" clId="{7CA62A45-EB83-4209-8F9A-FCB3B0370B46}" dt="2022-06-18T10:32:24.993" v="219"/>
          <ac:picMkLst>
            <pc:docMk/>
            <pc:sldMk cId="303169964" sldId="313"/>
            <ac:picMk id="5" creationId="{1205FCBA-EE7C-B925-8D50-E7B20505A5C2}"/>
          </ac:picMkLst>
        </pc:picChg>
        <pc:picChg chg="del">
          <ac:chgData name=" " userId="a4ba96cae9f52e98" providerId="LiveId" clId="{7CA62A45-EB83-4209-8F9A-FCB3B0370B46}" dt="2022-06-18T10:32:24.635" v="218" actId="478"/>
          <ac:picMkLst>
            <pc:docMk/>
            <pc:sldMk cId="303169964" sldId="313"/>
            <ac:picMk id="14" creationId="{0E5346B7-40FD-3ADD-BDAF-D78131CDFAE7}"/>
          </ac:picMkLst>
        </pc:picChg>
      </pc:sldChg>
      <pc:sldChg chg="delSp modSp add del mod">
        <pc:chgData name=" " userId="a4ba96cae9f52e98" providerId="LiveId" clId="{7CA62A45-EB83-4209-8F9A-FCB3B0370B46}" dt="2022-06-18T14:51:37.535" v="224" actId="47"/>
        <pc:sldMkLst>
          <pc:docMk/>
          <pc:sldMk cId="2628815429" sldId="314"/>
        </pc:sldMkLst>
        <pc:spChg chg="del">
          <ac:chgData name=" " userId="a4ba96cae9f52e98" providerId="LiveId" clId="{7CA62A45-EB83-4209-8F9A-FCB3B0370B46}" dt="2022-06-17T06:19:18.167" v="179" actId="478"/>
          <ac:spMkLst>
            <pc:docMk/>
            <pc:sldMk cId="2628815429" sldId="314"/>
            <ac:spMk id="2" creationId="{5614ABBE-7CDB-C90F-A56A-BE295B14D879}"/>
          </ac:spMkLst>
        </pc:spChg>
        <pc:spChg chg="mod">
          <ac:chgData name=" " userId="a4ba96cae9f52e98" providerId="LiveId" clId="{7CA62A45-EB83-4209-8F9A-FCB3B0370B46}" dt="2022-06-18T10:33:52.633" v="223" actId="20577"/>
          <ac:spMkLst>
            <pc:docMk/>
            <pc:sldMk cId="2628815429" sldId="314"/>
            <ac:spMk id="7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7291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2162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4777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152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5328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3682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853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929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15298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739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9942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6424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6359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059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838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785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5037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6779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00" y="2580675"/>
            <a:ext cx="9144000" cy="256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903500" y="1786850"/>
            <a:ext cx="5337000" cy="1569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944450" y="1831388"/>
            <a:ext cx="5255100" cy="14808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100" y="0"/>
            <a:ext cx="9144000" cy="164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4087475" y="1147237"/>
            <a:ext cx="969300" cy="9693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4135950" y="1208048"/>
            <a:ext cx="872100" cy="847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568100" y="2314200"/>
            <a:ext cx="60078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erriweather"/>
              <a:buChar char="◉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erriweather"/>
              <a:buChar char="○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erriweather"/>
              <a:buChar char="■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erriweather"/>
              <a:buChar char="●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erriweather"/>
              <a:buChar char="○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erriweather"/>
              <a:buChar char="■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erriweather"/>
              <a:buChar char="●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erriweather"/>
              <a:buChar char="○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Merriweather"/>
              <a:buChar char="■"/>
              <a:defRPr i="1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113415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9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buNone/>
              <a:defRPr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buNone/>
              <a:defRPr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buNone/>
              <a:defRPr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buNone/>
              <a:defRPr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buNone/>
              <a:defRPr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buNone/>
              <a:defRPr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buNone/>
              <a:defRPr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buNone/>
              <a:defRPr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100" y="0"/>
            <a:ext cx="9144000" cy="79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1777275" y="522975"/>
            <a:ext cx="5589600" cy="546900"/>
          </a:xfrm>
          <a:prstGeom prst="rect">
            <a:avLst/>
          </a:prstGeom>
          <a:noFill/>
          <a:ln w="9525" cap="flat" cmpd="sng">
            <a:solidFill>
              <a:srgbClr val="22222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397363"/>
            <a:ext cx="3994500" cy="3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92274" y="1397363"/>
            <a:ext cx="3994500" cy="35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light" type="blank">
  <p:cSld name="BLANK">
    <p:bg>
      <p:bgPr>
        <a:solidFill>
          <a:schemeClr val="accent3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322800" y="328500"/>
            <a:ext cx="8498400" cy="448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385544" y="389475"/>
            <a:ext cx="8373000" cy="4364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810300" y="556800"/>
            <a:ext cx="55236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45100"/>
            <a:ext cx="8229600" cy="35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◉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buNone/>
              <a:defRPr sz="11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ithelp.ithome.com.tw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lftstack.com/zh-tw/howto/python/remove-certain-characters-from-string-python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ctrTitle"/>
          </p:nvPr>
        </p:nvSpPr>
        <p:spPr>
          <a:xfrm>
            <a:off x="1944450" y="1831388"/>
            <a:ext cx="5255100" cy="14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文本分析期末報告</a:t>
            </a:r>
            <a:endParaRPr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42504F3-ECD4-CFFD-70AC-067D217E885D}"/>
              </a:ext>
            </a:extLst>
          </p:cNvPr>
          <p:cNvSpPr txBox="1"/>
          <p:nvPr/>
        </p:nvSpPr>
        <p:spPr>
          <a:xfrm>
            <a:off x="2728912" y="3979069"/>
            <a:ext cx="368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lt1"/>
                </a:solidFill>
                <a:latin typeface="Merriweather"/>
                <a:sym typeface="Merriweather"/>
              </a:rPr>
              <a:t>科技系</a:t>
            </a:r>
            <a:r>
              <a:rPr lang="en-US" altLang="zh-TW" sz="2000" dirty="0">
                <a:solidFill>
                  <a:schemeClr val="lt1"/>
                </a:solidFill>
                <a:latin typeface="Merriweather"/>
                <a:sym typeface="Merriweather"/>
              </a:rPr>
              <a:t>114 </a:t>
            </a:r>
            <a:r>
              <a:rPr lang="zh-TW" altLang="en-US" sz="2000" dirty="0">
                <a:solidFill>
                  <a:schemeClr val="lt1"/>
                </a:solidFill>
                <a:latin typeface="Merriweather"/>
                <a:sym typeface="Merriweather"/>
              </a:rPr>
              <a:t> </a:t>
            </a:r>
            <a:r>
              <a:rPr lang="en-US" altLang="zh-TW" sz="2000" dirty="0">
                <a:solidFill>
                  <a:schemeClr val="lt1"/>
                </a:solidFill>
                <a:latin typeface="Merriweather"/>
                <a:sym typeface="Merriweather"/>
              </a:rPr>
              <a:t>41071102H</a:t>
            </a:r>
            <a:r>
              <a:rPr lang="zh-TW" altLang="en-US" sz="2000" dirty="0">
                <a:solidFill>
                  <a:schemeClr val="lt1"/>
                </a:solidFill>
                <a:latin typeface="Merriweather"/>
                <a:sym typeface="Merriweather"/>
              </a:rPr>
              <a:t>  徐敏皓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10200" y="564659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/>
              <a:t>分析過程</a:t>
            </a:r>
            <a:endParaRPr sz="3600"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ED3E77C-7CAC-7889-CDD6-CB2EEE3401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38" t="18472" r="43828" b="50000"/>
          <a:stretch/>
        </p:blipFill>
        <p:spPr>
          <a:xfrm>
            <a:off x="111283" y="1523069"/>
            <a:ext cx="6802011" cy="319680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19F90DD-62AA-D055-6981-50C01CAA0663}"/>
              </a:ext>
            </a:extLst>
          </p:cNvPr>
          <p:cNvSpPr/>
          <p:nvPr/>
        </p:nvSpPr>
        <p:spPr>
          <a:xfrm>
            <a:off x="474318" y="2699905"/>
            <a:ext cx="2847526" cy="257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37C3722-3114-CCDD-510D-83729C179457}"/>
              </a:ext>
            </a:extLst>
          </p:cNvPr>
          <p:cNvSpPr/>
          <p:nvPr/>
        </p:nvSpPr>
        <p:spPr>
          <a:xfrm>
            <a:off x="1213912" y="4450253"/>
            <a:ext cx="2107932" cy="257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022E0856-7EDE-29DB-584B-DD7BE3C6F5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83" r="37266" b="20875"/>
          <a:stretch/>
        </p:blipFill>
        <p:spPr>
          <a:xfrm>
            <a:off x="5213767" y="1523069"/>
            <a:ext cx="5140601" cy="343584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46903DC9-D49F-6D68-E414-06BFC468F4E3}"/>
              </a:ext>
            </a:extLst>
          </p:cNvPr>
          <p:cNvSpPr/>
          <p:nvPr/>
        </p:nvSpPr>
        <p:spPr>
          <a:xfrm>
            <a:off x="5213767" y="1621631"/>
            <a:ext cx="844133" cy="151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C390029-36E3-8163-ED45-241F8CA8BE57}"/>
              </a:ext>
            </a:extLst>
          </p:cNvPr>
          <p:cNvSpPr/>
          <p:nvPr/>
        </p:nvSpPr>
        <p:spPr>
          <a:xfrm>
            <a:off x="5213766" y="2645776"/>
            <a:ext cx="844133" cy="1511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40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9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10200" y="564659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/>
              <a:t>分析過程</a:t>
            </a:r>
            <a:endParaRPr sz="3600"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592ECD-D627-D668-64B8-960C65E2A3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12" t="21250" r="44062" b="54028"/>
          <a:stretch/>
        </p:blipFill>
        <p:spPr>
          <a:xfrm>
            <a:off x="357550" y="1251435"/>
            <a:ext cx="8428898" cy="307447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033F0C5-D142-41D1-C2C6-866A2304ADD0}"/>
              </a:ext>
            </a:extLst>
          </p:cNvPr>
          <p:cNvSpPr/>
          <p:nvPr/>
        </p:nvSpPr>
        <p:spPr>
          <a:xfrm>
            <a:off x="1385888" y="3570595"/>
            <a:ext cx="2057400" cy="2857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Google Shape;84;p14">
            <a:extLst>
              <a:ext uri="{FF2B5EF4-FFF2-40B4-BE49-F238E27FC236}">
                <a16:creationId xmlns:a16="http://schemas.microsoft.com/office/drawing/2014/main" id="{1DD7BBBC-5EF6-0C45-D73D-42EE48DB2581}"/>
              </a:ext>
            </a:extLst>
          </p:cNvPr>
          <p:cNvSpPr txBox="1">
            <a:spLocks/>
          </p:cNvSpPr>
          <p:nvPr/>
        </p:nvSpPr>
        <p:spPr>
          <a:xfrm>
            <a:off x="-59279" y="4408813"/>
            <a:ext cx="9262555" cy="4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◉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1600"/>
              <a:buFont typeface="Raleway"/>
              <a:buNone/>
            </a:pPr>
            <a:r>
              <a:rPr lang="zh-TW" altLang="en-US" dirty="0">
                <a:solidFill>
                  <a:schemeClr val="tx1"/>
                </a:solidFill>
                <a:latin typeface="Merriweather"/>
                <a:sym typeface="Merriweather"/>
              </a:rPr>
              <a:t>將字典中</a:t>
            </a:r>
            <a:r>
              <a:rPr lang="en-US" altLang="zh-TW" dirty="0">
                <a:solidFill>
                  <a:schemeClr val="tx1"/>
                </a:solidFill>
                <a:latin typeface="Merriweather"/>
                <a:sym typeface="Merriweather"/>
              </a:rPr>
              <a:t>value</a:t>
            </a:r>
            <a:r>
              <a:rPr lang="zh-TW" altLang="en-US" dirty="0">
                <a:solidFill>
                  <a:schemeClr val="tx1"/>
                </a:solidFill>
                <a:latin typeface="Merriweather"/>
                <a:sym typeface="Merriweather"/>
              </a:rPr>
              <a:t>有超過</a:t>
            </a:r>
            <a:r>
              <a:rPr lang="en-US" altLang="zh-TW" dirty="0">
                <a:solidFill>
                  <a:schemeClr val="tx1"/>
                </a:solidFill>
                <a:latin typeface="Merriweather"/>
                <a:sym typeface="Merriweather"/>
              </a:rPr>
              <a:t>100</a:t>
            </a:r>
            <a:r>
              <a:rPr lang="zh-TW" altLang="en-US" dirty="0">
                <a:solidFill>
                  <a:schemeClr val="tx1"/>
                </a:solidFill>
                <a:latin typeface="Merriweather"/>
                <a:sym typeface="Merriweather"/>
              </a:rPr>
              <a:t>的標籤名稱及其數量加入要作圖的字典中</a:t>
            </a:r>
          </a:p>
        </p:txBody>
      </p:sp>
    </p:spTree>
    <p:extLst>
      <p:ext uri="{BB962C8B-B14F-4D97-AF65-F5344CB8AC3E}">
        <p14:creationId xmlns:p14="http://schemas.microsoft.com/office/powerpoint/2010/main" val="272329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10200" y="564659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/>
              <a:t>分析成果展示</a:t>
            </a:r>
            <a:endParaRPr sz="3600"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0" name="Google Shape;83;p14">
            <a:extLst>
              <a:ext uri="{FF2B5EF4-FFF2-40B4-BE49-F238E27FC236}">
                <a16:creationId xmlns:a16="http://schemas.microsoft.com/office/drawing/2014/main" id="{3EFE51F3-0D05-7DF0-0DD6-190DEB896140}"/>
              </a:ext>
            </a:extLst>
          </p:cNvPr>
          <p:cNvSpPr txBox="1">
            <a:spLocks/>
          </p:cNvSpPr>
          <p:nvPr/>
        </p:nvSpPr>
        <p:spPr>
          <a:xfrm>
            <a:off x="178593" y="2648972"/>
            <a:ext cx="2582467" cy="68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altLang="zh-TW" sz="3600" dirty="0">
                <a:solidFill>
                  <a:schemeClr val="accent1"/>
                </a:solidFill>
              </a:rPr>
              <a:t>matplotlib</a:t>
            </a:r>
            <a:endParaRPr lang="zh-TW" alt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677BC9B-2D00-8AAF-CC36-4AC9C02ED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81" t="10977" r="15000" b="27362"/>
          <a:stretch/>
        </p:blipFill>
        <p:spPr>
          <a:xfrm>
            <a:off x="2761060" y="1407168"/>
            <a:ext cx="6329362" cy="317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63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10200" y="564659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/>
              <a:t>分析成果展示</a:t>
            </a:r>
            <a:endParaRPr sz="3600"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B50F5C-A0DF-3B1E-2DA2-EFAEBFBB8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8" t="7640" r="15312" b="25832"/>
          <a:stretch/>
        </p:blipFill>
        <p:spPr>
          <a:xfrm>
            <a:off x="1167210" y="1135513"/>
            <a:ext cx="6614840" cy="3536282"/>
          </a:xfrm>
          <a:prstGeom prst="rect">
            <a:avLst/>
          </a:prstGeom>
        </p:spPr>
      </p:pic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203BDA70-7BC1-5B9C-1049-8CD74DE12A2E}"/>
              </a:ext>
            </a:extLst>
          </p:cNvPr>
          <p:cNvCxnSpPr>
            <a:cxnSpLocks/>
          </p:cNvCxnSpPr>
          <p:nvPr/>
        </p:nvCxnSpPr>
        <p:spPr>
          <a:xfrm flipH="1">
            <a:off x="1228725" y="1493044"/>
            <a:ext cx="125015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557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10200" y="564659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/>
              <a:t>分析成果展示</a:t>
            </a:r>
            <a:endParaRPr sz="3600"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D378E4-F3DB-784E-7BD2-ABBF85394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08" t="8472" r="15391" b="25000"/>
          <a:stretch/>
        </p:blipFill>
        <p:spPr>
          <a:xfrm>
            <a:off x="1285834" y="1146875"/>
            <a:ext cx="6572331" cy="3513557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3786B01E-D421-A0DD-509A-89FB28E39E8A}"/>
              </a:ext>
            </a:extLst>
          </p:cNvPr>
          <p:cNvCxnSpPr>
            <a:cxnSpLocks/>
          </p:cNvCxnSpPr>
          <p:nvPr/>
        </p:nvCxnSpPr>
        <p:spPr>
          <a:xfrm flipH="1">
            <a:off x="1214437" y="1443038"/>
            <a:ext cx="275034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2731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10200" y="564659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/>
              <a:t>分析成果展示</a:t>
            </a:r>
            <a:endParaRPr sz="3600"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F6FE59D-B18E-6CF8-1567-E6375A18B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7" t="8333" r="15313" b="25139"/>
          <a:stretch/>
        </p:blipFill>
        <p:spPr>
          <a:xfrm>
            <a:off x="1285835" y="1146875"/>
            <a:ext cx="6572330" cy="3513557"/>
          </a:xfrm>
          <a:prstGeom prst="rect">
            <a:avLst/>
          </a:prstGeo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85C538A6-B91F-F065-9EBB-BFFB79873D03}"/>
              </a:ext>
            </a:extLst>
          </p:cNvPr>
          <p:cNvCxnSpPr>
            <a:cxnSpLocks/>
          </p:cNvCxnSpPr>
          <p:nvPr/>
        </p:nvCxnSpPr>
        <p:spPr>
          <a:xfrm flipH="1">
            <a:off x="1478756" y="1443038"/>
            <a:ext cx="147161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412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10200" y="564659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/>
              <a:t>結論</a:t>
            </a:r>
            <a:r>
              <a:rPr lang="en-US" altLang="zh-TW" sz="3600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(</a:t>
            </a:r>
            <a:r>
              <a:rPr lang="zh-TW" altLang="en-US" sz="3600" dirty="0"/>
              <a:t>最常發問的類型</a:t>
            </a:r>
            <a:r>
              <a:rPr lang="en-US" altLang="zh-TW" sz="3600" dirty="0">
                <a:latin typeface="翩翩體 繁" panose="03000300000000000000" pitchFamily="66" charset="-120"/>
                <a:ea typeface="翩翩體 繁" panose="03000300000000000000" pitchFamily="66" charset="-120"/>
              </a:rPr>
              <a:t>)</a:t>
            </a:r>
            <a:endParaRPr sz="3600"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F6FE59D-B18E-6CF8-1567-E6375A18B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7" t="8333" r="15313" b="25139"/>
          <a:stretch/>
        </p:blipFill>
        <p:spPr>
          <a:xfrm>
            <a:off x="1285835" y="1146875"/>
            <a:ext cx="6572330" cy="351355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8D54A92-7645-F1E7-A65E-BE620D320000}"/>
              </a:ext>
            </a:extLst>
          </p:cNvPr>
          <p:cNvSpPr/>
          <p:nvPr/>
        </p:nvSpPr>
        <p:spPr>
          <a:xfrm>
            <a:off x="2607469" y="1407319"/>
            <a:ext cx="364331" cy="31715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122" name="Picture 2" descr="小皇冠icon图标免费下载-图标0QgUWUWeV-新图网">
            <a:extLst>
              <a:ext uri="{FF2B5EF4-FFF2-40B4-BE49-F238E27FC236}">
                <a16:creationId xmlns:a16="http://schemas.microsoft.com/office/drawing/2014/main" id="{DD4B2685-F24E-8040-F985-390D52D92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467" y="925571"/>
            <a:ext cx="556909" cy="55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35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5" name="Google Shape;83;p14">
            <a:extLst>
              <a:ext uri="{FF2B5EF4-FFF2-40B4-BE49-F238E27FC236}">
                <a16:creationId xmlns:a16="http://schemas.microsoft.com/office/drawing/2014/main" id="{7525536A-5D10-9C21-6134-255246CD7B87}"/>
              </a:ext>
            </a:extLst>
          </p:cNvPr>
          <p:cNvSpPr txBox="1">
            <a:spLocks/>
          </p:cNvSpPr>
          <p:nvPr/>
        </p:nvSpPr>
        <p:spPr>
          <a:xfrm>
            <a:off x="5804296" y="981501"/>
            <a:ext cx="2368154" cy="3180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altLang="zh-TW" sz="3600" dirty="0">
                <a:solidFill>
                  <a:srgbClr val="FF0000"/>
                </a:solidFill>
              </a:rPr>
              <a:t>N</a:t>
            </a:r>
            <a:r>
              <a:rPr lang="zh-TW" altLang="en-US" sz="3600" dirty="0">
                <a:solidFill>
                  <a:srgbClr val="FF0000"/>
                </a:solidFill>
              </a:rPr>
              <a:t>字詞頻統計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0712C3B-9571-B9BC-932F-57E710271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47" t="38471" r="15859" b="9124"/>
          <a:stretch/>
        </p:blipFill>
        <p:spPr>
          <a:xfrm>
            <a:off x="682911" y="561451"/>
            <a:ext cx="4582032" cy="402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70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303E7A4-234B-6A01-D100-8144826C0B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47" t="38471" r="41188" b="9124"/>
          <a:stretch/>
        </p:blipFill>
        <p:spPr>
          <a:xfrm>
            <a:off x="43574" y="975790"/>
            <a:ext cx="1127289" cy="4020596"/>
          </a:xfrm>
          <a:prstGeom prst="rect">
            <a:avLst/>
          </a:prstGeom>
        </p:spPr>
      </p:pic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10200" y="564659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/>
              <a:t>2</a:t>
            </a:r>
            <a:r>
              <a:rPr lang="zh-TW" altLang="en-US" sz="3600" dirty="0"/>
              <a:t>字詞頻統計</a:t>
            </a:r>
            <a:endParaRPr sz="3600"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78A1E7E-5C0F-F6B0-759F-3A4B76C409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63" t="18208" r="35471" b="30157"/>
          <a:stretch/>
        </p:blipFill>
        <p:spPr>
          <a:xfrm>
            <a:off x="4722019" y="1371732"/>
            <a:ext cx="4321970" cy="2655831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B805A27-37BB-85BE-F1D2-62CE2A23AF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10" t="17634" r="35471" b="33333"/>
          <a:stretch/>
        </p:blipFill>
        <p:spPr>
          <a:xfrm>
            <a:off x="1253043" y="2242775"/>
            <a:ext cx="4418319" cy="252197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616AC90-ABA8-5AF3-AECF-234D18DAD117}"/>
              </a:ext>
            </a:extLst>
          </p:cNvPr>
          <p:cNvSpPr/>
          <p:nvPr/>
        </p:nvSpPr>
        <p:spPr>
          <a:xfrm>
            <a:off x="43574" y="3071813"/>
            <a:ext cx="542214" cy="2143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867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DDA721B-68DD-A295-FD7F-7B5C0BF090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29" t="38471" r="28796" b="9124"/>
          <a:stretch/>
        </p:blipFill>
        <p:spPr>
          <a:xfrm>
            <a:off x="59669" y="1042559"/>
            <a:ext cx="1128713" cy="4020596"/>
          </a:xfrm>
          <a:prstGeom prst="rect">
            <a:avLst/>
          </a:prstGeom>
        </p:spPr>
      </p:pic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10200" y="564659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/>
              <a:t>3</a:t>
            </a:r>
            <a:r>
              <a:rPr lang="zh-TW" altLang="en-US" sz="3600" dirty="0"/>
              <a:t>字詞頻統計</a:t>
            </a:r>
            <a:endParaRPr sz="3600"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37977FC1-C764-BB96-192D-9B180610D8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78" t="18056" r="35156" b="6110"/>
          <a:stretch/>
        </p:blipFill>
        <p:spPr>
          <a:xfrm>
            <a:off x="1248053" y="1247194"/>
            <a:ext cx="3783558" cy="341458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01A86AC-E580-C262-115F-3AC04D8C6A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76" t="17921" r="34758" b="10224"/>
          <a:stretch/>
        </p:blipFill>
        <p:spPr>
          <a:xfrm>
            <a:off x="5150952" y="1247194"/>
            <a:ext cx="3993048" cy="341458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B63B1E3-4AE7-37B2-390A-66A816294931}"/>
              </a:ext>
            </a:extLst>
          </p:cNvPr>
          <p:cNvSpPr/>
          <p:nvPr/>
        </p:nvSpPr>
        <p:spPr>
          <a:xfrm>
            <a:off x="59669" y="3922348"/>
            <a:ext cx="547550" cy="1785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0553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T 邦幫忙::一起幫忙解決難題，拯救IT 人的一天">
            <a:extLst>
              <a:ext uri="{FF2B5EF4-FFF2-40B4-BE49-F238E27FC236}">
                <a16:creationId xmlns:a16="http://schemas.microsoft.com/office/drawing/2014/main" id="{2B87C11E-FAFE-BB97-78A2-C9B643450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4999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Google Shape;73;p13"/>
          <p:cNvSpPr txBox="1">
            <a:spLocks noGrp="1"/>
          </p:cNvSpPr>
          <p:nvPr>
            <p:ph type="title" idx="4294967295"/>
          </p:nvPr>
        </p:nvSpPr>
        <p:spPr>
          <a:xfrm>
            <a:off x="1810300" y="556800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this template</a:t>
            </a: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/>
              <a:t>爬取網站</a:t>
            </a:r>
            <a:endParaRPr sz="3600" dirty="0"/>
          </a:p>
        </p:txBody>
      </p:sp>
      <p:sp>
        <p:nvSpPr>
          <p:cNvPr id="76" name="Google Shape;76;p13"/>
          <p:cNvSpPr txBox="1"/>
          <p:nvPr/>
        </p:nvSpPr>
        <p:spPr>
          <a:xfrm>
            <a:off x="5045014" y="1729500"/>
            <a:ext cx="3941700" cy="2139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Merriweather" panose="00000500000000000000" pitchFamily="2" charset="0"/>
                <a:ea typeface="Raleway"/>
                <a:cs typeface="Raleway"/>
                <a:sym typeface="Raleway"/>
              </a:rPr>
              <a:t>網站介紹</a:t>
            </a:r>
            <a:r>
              <a:rPr lang="en-US" altLang="zh-TW" sz="2000" b="1" dirty="0">
                <a:solidFill>
                  <a:schemeClr val="accent1"/>
                </a:solidFill>
                <a:latin typeface="Merriweather" panose="00000500000000000000" pitchFamily="2" charset="0"/>
                <a:ea typeface="Raleway"/>
                <a:cs typeface="Raleway"/>
                <a:sym typeface="Raleway"/>
              </a:rPr>
              <a:t>:</a:t>
            </a:r>
            <a:r>
              <a:rPr lang="zh-TW" altLang="en-US" sz="2000" b="1" i="0" dirty="0">
                <a:solidFill>
                  <a:srgbClr val="202124"/>
                </a:solidFill>
                <a:effectLst/>
                <a:latin typeface="Merriweather" panose="00000500000000000000" pitchFamily="2" charset="0"/>
              </a:rPr>
              <a:t>資訊科技專業問答社群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altLang="zh-TW" b="1" i="0" dirty="0">
              <a:solidFill>
                <a:srgbClr val="202124"/>
              </a:solidFill>
              <a:effectLst/>
              <a:latin typeface="Merriweather" panose="00000500000000000000" pitchFamily="2" charset="0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000" dirty="0">
                <a:solidFill>
                  <a:schemeClr val="tx1"/>
                </a:solidFill>
                <a:latin typeface="Merriweather"/>
              </a:rPr>
              <a:t>問答內容涵蓋了程式設計、軟體應用、資訊安全、硬體、專案管理、系統管理、</a:t>
            </a:r>
            <a:r>
              <a:rPr lang="en-US" altLang="zh-TW" sz="2000" dirty="0">
                <a:solidFill>
                  <a:schemeClr val="tx1"/>
                </a:solidFill>
                <a:latin typeface="Merriweather"/>
              </a:rPr>
              <a:t>IT</a:t>
            </a:r>
            <a:r>
              <a:rPr lang="zh-TW" altLang="en-US" sz="2000" dirty="0">
                <a:solidFill>
                  <a:schemeClr val="tx1"/>
                </a:solidFill>
                <a:latin typeface="Merriweather"/>
              </a:rPr>
              <a:t>人員的學習認證相關分類。</a:t>
            </a:r>
            <a:endParaRPr lang="zh-TW" altLang="en-US" sz="2000" dirty="0">
              <a:solidFill>
                <a:schemeClr val="tx1"/>
              </a:solidFill>
              <a:latin typeface="Merriweather"/>
              <a:sym typeface="Raleway"/>
            </a:endParaRPr>
          </a:p>
        </p:txBody>
      </p:sp>
      <p:sp>
        <p:nvSpPr>
          <p:cNvPr id="77" name="Google Shape;77;p13"/>
          <p:cNvSpPr txBox="1"/>
          <p:nvPr/>
        </p:nvSpPr>
        <p:spPr>
          <a:xfrm>
            <a:off x="860137" y="3965474"/>
            <a:ext cx="3986213" cy="6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0000"/>
                </a:solidFill>
                <a:latin typeface="Merriweather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https://ithelp.ithome.com.tw/</a:t>
            </a:r>
            <a:endParaRPr sz="2000" dirty="0">
              <a:solidFill>
                <a:srgbClr val="FF0000"/>
              </a:solidFill>
              <a:latin typeface="Merriweather"/>
              <a:sym typeface="Raleway"/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254DD3E4-9DEA-F101-ACA4-CEB3013AD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394" t="38471" r="15859" b="9124"/>
          <a:stretch/>
        </p:blipFill>
        <p:spPr>
          <a:xfrm>
            <a:off x="121443" y="1042559"/>
            <a:ext cx="1193005" cy="4020596"/>
          </a:xfrm>
          <a:prstGeom prst="rect">
            <a:avLst/>
          </a:prstGeom>
        </p:spPr>
      </p:pic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10200" y="564659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3600" dirty="0"/>
              <a:t>4</a:t>
            </a:r>
            <a:r>
              <a:rPr lang="zh-TW" altLang="en-US" sz="3600"/>
              <a:t>字</a:t>
            </a:r>
            <a:r>
              <a:rPr lang="zh-TW" altLang="en-US" sz="3600" dirty="0"/>
              <a:t>詞頻統計</a:t>
            </a:r>
            <a:endParaRPr sz="3600"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0DBAD36-0791-5701-6575-CEEA09A361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343" t="17917" r="34923" b="9306"/>
          <a:stretch/>
        </p:blipFill>
        <p:spPr>
          <a:xfrm>
            <a:off x="5242141" y="1386811"/>
            <a:ext cx="3530382" cy="302769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79EA820-B4F6-585F-62A0-20F601B7C8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44" t="17778" r="34844" b="7855"/>
          <a:stretch/>
        </p:blipFill>
        <p:spPr>
          <a:xfrm>
            <a:off x="1463026" y="1455651"/>
            <a:ext cx="3450432" cy="301880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DBC0626-2C45-3746-5199-DBF82FCDF875}"/>
              </a:ext>
            </a:extLst>
          </p:cNvPr>
          <p:cNvSpPr/>
          <p:nvPr/>
        </p:nvSpPr>
        <p:spPr>
          <a:xfrm>
            <a:off x="121442" y="2729504"/>
            <a:ext cx="614363" cy="249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1457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15" name="Google Shape;83;p14">
            <a:extLst>
              <a:ext uri="{FF2B5EF4-FFF2-40B4-BE49-F238E27FC236}">
                <a16:creationId xmlns:a16="http://schemas.microsoft.com/office/drawing/2014/main" id="{7525536A-5D10-9C21-6134-255246CD7B87}"/>
              </a:ext>
            </a:extLst>
          </p:cNvPr>
          <p:cNvSpPr txBox="1">
            <a:spLocks/>
          </p:cNvSpPr>
          <p:nvPr/>
        </p:nvSpPr>
        <p:spPr>
          <a:xfrm>
            <a:off x="5804296" y="981501"/>
            <a:ext cx="2368154" cy="3180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en-US" altLang="zh-TW" sz="3600" dirty="0">
                <a:solidFill>
                  <a:srgbClr val="FF0000"/>
                </a:solidFill>
              </a:rPr>
              <a:t>N</a:t>
            </a:r>
            <a:r>
              <a:rPr lang="zh-TW" altLang="en-US" sz="3600" dirty="0">
                <a:solidFill>
                  <a:srgbClr val="FF0000"/>
                </a:solidFill>
              </a:rPr>
              <a:t>字詞頻統計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05FCBA-EE7C-B925-8D50-E7B20505A5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47" t="38471" r="15859" b="9124"/>
          <a:stretch/>
        </p:blipFill>
        <p:spPr>
          <a:xfrm>
            <a:off x="682911" y="561451"/>
            <a:ext cx="4582032" cy="402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9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10200" y="564659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/>
              <a:t>參考資料</a:t>
            </a:r>
            <a:endParaRPr sz="3600"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614ABBE-7CDB-C90F-A56A-BE295B14D879}"/>
              </a:ext>
            </a:extLst>
          </p:cNvPr>
          <p:cNvSpPr txBox="1"/>
          <p:nvPr/>
        </p:nvSpPr>
        <p:spPr>
          <a:xfrm>
            <a:off x="2253853" y="2310140"/>
            <a:ext cx="463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3"/>
              </a:rPr>
              <a:t>https://www.delftstack.com/zh-tw/howto/python/remove-certain-characters-from-string-python/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694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41F17A1C-042D-9F05-F83C-D033A7442A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56" t="17779" r="34766" b="4722"/>
          <a:stretch/>
        </p:blipFill>
        <p:spPr>
          <a:xfrm>
            <a:off x="407194" y="407194"/>
            <a:ext cx="5226785" cy="4333650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ctrTitle" idx="4294967295"/>
          </p:nvPr>
        </p:nvSpPr>
        <p:spPr>
          <a:xfrm>
            <a:off x="6218633" y="604163"/>
            <a:ext cx="2064543" cy="70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accent1"/>
                </a:solidFill>
              </a:rPr>
              <a:t>分析內容</a:t>
            </a:r>
            <a:endParaRPr sz="3600" dirty="0">
              <a:solidFill>
                <a:schemeClr val="accent1"/>
              </a:solidFill>
            </a:endParaRPr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4294967295"/>
          </p:nvPr>
        </p:nvSpPr>
        <p:spPr>
          <a:xfrm>
            <a:off x="6090045" y="1683073"/>
            <a:ext cx="2321718" cy="488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chemeClr val="lt1"/>
              </a:buClr>
              <a:buSzPts val="1600"/>
              <a:buNone/>
            </a:pPr>
            <a:r>
              <a:rPr lang="zh-TW" altLang="en-US" dirty="0">
                <a:solidFill>
                  <a:schemeClr val="tx1"/>
                </a:solidFill>
                <a:latin typeface="Merriweather"/>
                <a:sym typeface="Merriweather"/>
              </a:rPr>
              <a:t>最常發問的類型</a:t>
            </a:r>
            <a:endParaRPr dirty="0">
              <a:solidFill>
                <a:schemeClr val="tx1"/>
              </a:solidFill>
              <a:latin typeface="Merriweather"/>
              <a:sym typeface="Merriweather"/>
            </a:endParaRPr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F4BAB4-5CA6-D8A2-DC50-D935CFF8FABC}"/>
              </a:ext>
            </a:extLst>
          </p:cNvPr>
          <p:cNvSpPr/>
          <p:nvPr/>
        </p:nvSpPr>
        <p:spPr>
          <a:xfrm>
            <a:off x="1693069" y="685990"/>
            <a:ext cx="257176" cy="199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78710BE-6611-A9C4-B841-6F149A2F6864}"/>
              </a:ext>
            </a:extLst>
          </p:cNvPr>
          <p:cNvSpPr/>
          <p:nvPr/>
        </p:nvSpPr>
        <p:spPr>
          <a:xfrm>
            <a:off x="1695451" y="1306763"/>
            <a:ext cx="404812" cy="199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A5F49C6-28E4-CF4C-4386-C5D0B2217E63}"/>
              </a:ext>
            </a:extLst>
          </p:cNvPr>
          <p:cNvSpPr/>
          <p:nvPr/>
        </p:nvSpPr>
        <p:spPr>
          <a:xfrm>
            <a:off x="1695451" y="1927536"/>
            <a:ext cx="1469230" cy="215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6245229-A632-E6D1-E698-E3936A7ACEE3}"/>
              </a:ext>
            </a:extLst>
          </p:cNvPr>
          <p:cNvSpPr/>
          <p:nvPr/>
        </p:nvSpPr>
        <p:spPr>
          <a:xfrm>
            <a:off x="1695451" y="3118600"/>
            <a:ext cx="3033712" cy="215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3EC9DA0-975C-9DC1-CD2F-07007154122E}"/>
              </a:ext>
            </a:extLst>
          </p:cNvPr>
          <p:cNvSpPr/>
          <p:nvPr/>
        </p:nvSpPr>
        <p:spPr>
          <a:xfrm>
            <a:off x="1693069" y="4537207"/>
            <a:ext cx="492919" cy="1990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6DE8077-068C-CC67-19D5-470680BB4834}"/>
              </a:ext>
            </a:extLst>
          </p:cNvPr>
          <p:cNvSpPr/>
          <p:nvPr/>
        </p:nvSpPr>
        <p:spPr>
          <a:xfrm>
            <a:off x="1693069" y="3916434"/>
            <a:ext cx="1128712" cy="2126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D23D92C-455F-9F8F-829E-DC598874840E}"/>
              </a:ext>
            </a:extLst>
          </p:cNvPr>
          <p:cNvSpPr/>
          <p:nvPr/>
        </p:nvSpPr>
        <p:spPr>
          <a:xfrm>
            <a:off x="1695451" y="2522385"/>
            <a:ext cx="404812" cy="1998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Google Shape;83;p14">
            <a:extLst>
              <a:ext uri="{FF2B5EF4-FFF2-40B4-BE49-F238E27FC236}">
                <a16:creationId xmlns:a16="http://schemas.microsoft.com/office/drawing/2014/main" id="{7C293D90-E253-2D97-7BDF-2DF1C160A702}"/>
              </a:ext>
            </a:extLst>
          </p:cNvPr>
          <p:cNvSpPr txBox="1">
            <a:spLocks/>
          </p:cNvSpPr>
          <p:nvPr/>
        </p:nvSpPr>
        <p:spPr>
          <a:xfrm>
            <a:off x="6218633" y="2546297"/>
            <a:ext cx="2064543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zh-TW" altLang="en-US" sz="3600" dirty="0">
                <a:solidFill>
                  <a:schemeClr val="accent1"/>
                </a:solidFill>
              </a:rPr>
              <a:t>分析方式</a:t>
            </a:r>
          </a:p>
        </p:txBody>
      </p:sp>
      <p:sp>
        <p:nvSpPr>
          <p:cNvPr id="20" name="Google Shape;84;p14">
            <a:extLst>
              <a:ext uri="{FF2B5EF4-FFF2-40B4-BE49-F238E27FC236}">
                <a16:creationId xmlns:a16="http://schemas.microsoft.com/office/drawing/2014/main" id="{F8B69391-5A52-C6E8-0984-0BD810F683D6}"/>
              </a:ext>
            </a:extLst>
          </p:cNvPr>
          <p:cNvSpPr txBox="1">
            <a:spLocks/>
          </p:cNvSpPr>
          <p:nvPr/>
        </p:nvSpPr>
        <p:spPr>
          <a:xfrm>
            <a:off x="5927523" y="3623196"/>
            <a:ext cx="2646761" cy="4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◉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1600"/>
              <a:buFont typeface="Raleway"/>
              <a:buNone/>
            </a:pPr>
            <a:r>
              <a:rPr lang="zh-TW" altLang="en-US" dirty="0">
                <a:solidFill>
                  <a:schemeClr val="tx1"/>
                </a:solidFill>
                <a:latin typeface="Merriweather"/>
                <a:sym typeface="Merriweather"/>
              </a:rPr>
              <a:t>數位人文研究平台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012268DC-7EEF-920C-D330-CDEACDE7B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87" t="51390" r="35860" b="7214"/>
          <a:stretch/>
        </p:blipFill>
        <p:spPr>
          <a:xfrm>
            <a:off x="405594" y="413853"/>
            <a:ext cx="8332812" cy="4293878"/>
          </a:xfrm>
          <a:prstGeom prst="rect">
            <a:avLst/>
          </a:prstGeom>
        </p:spPr>
      </p:pic>
      <p:sp>
        <p:nvSpPr>
          <p:cNvPr id="84" name="Google Shape;84;p14"/>
          <p:cNvSpPr txBox="1">
            <a:spLocks noGrp="1"/>
          </p:cNvSpPr>
          <p:nvPr>
            <p:ph type="subTitle" idx="4294967295"/>
          </p:nvPr>
        </p:nvSpPr>
        <p:spPr>
          <a:xfrm>
            <a:off x="4907756" y="1675660"/>
            <a:ext cx="810813" cy="488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Bef>
                <a:spcPts val="0"/>
              </a:spcBef>
              <a:buClr>
                <a:schemeClr val="lt1"/>
              </a:buClr>
              <a:buSzPts val="1600"/>
              <a:buNone/>
            </a:pPr>
            <a:r>
              <a:rPr lang="zh-TW" altLang="en-US" dirty="0">
                <a:solidFill>
                  <a:schemeClr val="accent1"/>
                </a:solidFill>
                <a:latin typeface="Merriweather"/>
                <a:sym typeface="Merriweather"/>
              </a:rPr>
              <a:t>標題</a:t>
            </a:r>
            <a:endParaRPr dirty="0">
              <a:solidFill>
                <a:schemeClr val="accent1"/>
              </a:solidFill>
              <a:latin typeface="Merriweather"/>
              <a:sym typeface="Merriweather"/>
            </a:endParaRPr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0F4BAB4-5CA6-D8A2-DC50-D935CFF8FABC}"/>
              </a:ext>
            </a:extLst>
          </p:cNvPr>
          <p:cNvSpPr/>
          <p:nvPr/>
        </p:nvSpPr>
        <p:spPr>
          <a:xfrm>
            <a:off x="550069" y="2300284"/>
            <a:ext cx="392906" cy="3786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Google Shape;84;p14">
            <a:extLst>
              <a:ext uri="{FF2B5EF4-FFF2-40B4-BE49-F238E27FC236}">
                <a16:creationId xmlns:a16="http://schemas.microsoft.com/office/drawing/2014/main" id="{722C1F5D-9F6F-826B-9D23-4FB9A4944F14}"/>
              </a:ext>
            </a:extLst>
          </p:cNvPr>
          <p:cNvSpPr txBox="1">
            <a:spLocks/>
          </p:cNvSpPr>
          <p:nvPr/>
        </p:nvSpPr>
        <p:spPr>
          <a:xfrm>
            <a:off x="989406" y="2245132"/>
            <a:ext cx="810813" cy="4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◉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1600"/>
              <a:buFont typeface="Raleway"/>
              <a:buNone/>
            </a:pPr>
            <a:r>
              <a:rPr lang="zh-TW" altLang="en-US" dirty="0">
                <a:solidFill>
                  <a:schemeClr val="accent1"/>
                </a:solidFill>
                <a:latin typeface="Merriweather"/>
                <a:sym typeface="Merriweather"/>
              </a:rPr>
              <a:t>標籤</a:t>
            </a:r>
          </a:p>
        </p:txBody>
      </p:sp>
      <p:sp>
        <p:nvSpPr>
          <p:cNvPr id="20" name="Google Shape;84;p14">
            <a:extLst>
              <a:ext uri="{FF2B5EF4-FFF2-40B4-BE49-F238E27FC236}">
                <a16:creationId xmlns:a16="http://schemas.microsoft.com/office/drawing/2014/main" id="{1DBB68AD-2866-CB4C-59AB-EEB1AD4808FF}"/>
              </a:ext>
            </a:extLst>
          </p:cNvPr>
          <p:cNvSpPr txBox="1">
            <a:spLocks/>
          </p:cNvSpPr>
          <p:nvPr/>
        </p:nvSpPr>
        <p:spPr>
          <a:xfrm>
            <a:off x="405594" y="3559581"/>
            <a:ext cx="810813" cy="4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Char char="◉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○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■"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lt1"/>
              </a:buClr>
              <a:buSzPts val="1600"/>
              <a:buFont typeface="Raleway"/>
              <a:buNone/>
            </a:pPr>
            <a:r>
              <a:rPr lang="zh-TW" altLang="en-US" dirty="0">
                <a:solidFill>
                  <a:schemeClr val="accent1"/>
                </a:solidFill>
                <a:latin typeface="Merriweather"/>
                <a:sym typeface="Merriweather"/>
              </a:rPr>
              <a:t>內文</a:t>
            </a:r>
          </a:p>
        </p:txBody>
      </p:sp>
    </p:spTree>
    <p:extLst>
      <p:ext uri="{BB962C8B-B14F-4D97-AF65-F5344CB8AC3E}">
        <p14:creationId xmlns:p14="http://schemas.microsoft.com/office/powerpoint/2010/main" val="151069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uild="p"/>
      <p:bldP spid="4" grpId="0" animBg="1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909D2753-1E32-E53C-CF37-8F3ABC977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97" r="79297" b="9721"/>
          <a:stretch/>
        </p:blipFill>
        <p:spPr>
          <a:xfrm>
            <a:off x="5225298" y="1107282"/>
            <a:ext cx="1732715" cy="403368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232DCC4-32CB-A7AD-AC5B-8AE9ED7426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83" r="37266" b="8750"/>
          <a:stretch/>
        </p:blipFill>
        <p:spPr>
          <a:xfrm>
            <a:off x="0" y="1107282"/>
            <a:ext cx="5194043" cy="4036218"/>
          </a:xfrm>
          <a:prstGeom prst="rect">
            <a:avLst/>
          </a:prstGeom>
        </p:spPr>
      </p:pic>
      <p:sp>
        <p:nvSpPr>
          <p:cNvPr id="73" name="Google Shape;73;p13"/>
          <p:cNvSpPr txBox="1">
            <a:spLocks noGrp="1"/>
          </p:cNvSpPr>
          <p:nvPr>
            <p:ph type="title" idx="4294967295"/>
          </p:nvPr>
        </p:nvSpPr>
        <p:spPr>
          <a:xfrm>
            <a:off x="1810300" y="556800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this template</a:t>
            </a: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/>
              <a:t>爬蟲成果展示</a:t>
            </a:r>
            <a:endParaRPr sz="3600" dirty="0"/>
          </a:p>
        </p:txBody>
      </p:sp>
      <p:sp>
        <p:nvSpPr>
          <p:cNvPr id="76" name="Google Shape;76;p13"/>
          <p:cNvSpPr txBox="1"/>
          <p:nvPr/>
        </p:nvSpPr>
        <p:spPr>
          <a:xfrm>
            <a:off x="-55375" y="629382"/>
            <a:ext cx="706695" cy="4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Merriweather" panose="00000500000000000000" pitchFamily="2" charset="0"/>
                <a:sym typeface="Raleway"/>
              </a:rPr>
              <a:t>文章</a:t>
            </a:r>
            <a:endParaRPr lang="zh-TW" altLang="en-US" sz="2000" dirty="0">
              <a:solidFill>
                <a:schemeClr val="tx1"/>
              </a:solidFill>
              <a:latin typeface="Merriweather"/>
              <a:sym typeface="Raleway"/>
            </a:endParaRPr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A78FB7-3158-590A-2FA3-822BCD0A89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" t="4306" r="92656" b="9771"/>
          <a:stretch/>
        </p:blipFill>
        <p:spPr>
          <a:xfrm>
            <a:off x="6958013" y="1107282"/>
            <a:ext cx="612501" cy="40336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354C4B8-1B72-A398-30F9-F316512C22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13" t="4597" r="89459" b="9445"/>
          <a:stretch/>
        </p:blipFill>
        <p:spPr>
          <a:xfrm>
            <a:off x="7570514" y="792939"/>
            <a:ext cx="976100" cy="4348031"/>
          </a:xfrm>
          <a:prstGeom prst="rect">
            <a:avLst/>
          </a:prstGeom>
        </p:spPr>
      </p:pic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8FF9A4D7-2FEE-1C9C-1822-220012538202}"/>
              </a:ext>
            </a:extLst>
          </p:cNvPr>
          <p:cNvSpPr txBox="1"/>
          <p:nvPr/>
        </p:nvSpPr>
        <p:spPr>
          <a:xfrm>
            <a:off x="8546614" y="2021840"/>
            <a:ext cx="488001" cy="1407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Merriweather" panose="00000500000000000000" pitchFamily="2" charset="0"/>
                <a:sym typeface="Raleway"/>
              </a:rPr>
              <a:t>標籤名稱</a:t>
            </a:r>
            <a:endParaRPr lang="zh-TW" altLang="en-US" sz="2000" dirty="0">
              <a:solidFill>
                <a:schemeClr val="tx1"/>
              </a:solidFill>
              <a:latin typeface="Merriweather"/>
              <a:sym typeface="Raleway"/>
            </a:endParaRPr>
          </a:p>
        </p:txBody>
      </p:sp>
      <p:sp>
        <p:nvSpPr>
          <p:cNvPr id="17" name="Google Shape;76;p13">
            <a:extLst>
              <a:ext uri="{FF2B5EF4-FFF2-40B4-BE49-F238E27FC236}">
                <a16:creationId xmlns:a16="http://schemas.microsoft.com/office/drawing/2014/main" id="{E5790757-FD82-E330-7DC5-8385AE05948A}"/>
              </a:ext>
            </a:extLst>
          </p:cNvPr>
          <p:cNvSpPr txBox="1"/>
          <p:nvPr/>
        </p:nvSpPr>
        <p:spPr>
          <a:xfrm rot="19705822">
            <a:off x="5733528" y="2248425"/>
            <a:ext cx="2511481" cy="1166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6000" b="1" dirty="0">
                <a:solidFill>
                  <a:schemeClr val="accent1"/>
                </a:solidFill>
                <a:latin typeface="Merriweather" panose="00000500000000000000" pitchFamily="2" charset="0"/>
                <a:sym typeface="Raleway"/>
              </a:rPr>
              <a:t>權威詞</a:t>
            </a:r>
            <a:endParaRPr lang="zh-TW" altLang="en-US" sz="6000" dirty="0">
              <a:solidFill>
                <a:schemeClr val="tx1"/>
              </a:solidFill>
              <a:latin typeface="Merriweather"/>
              <a:sym typeface="Raleway"/>
            </a:endParaRPr>
          </a:p>
        </p:txBody>
      </p:sp>
      <p:sp>
        <p:nvSpPr>
          <p:cNvPr id="12" name="Google Shape;76;p13">
            <a:extLst>
              <a:ext uri="{FF2B5EF4-FFF2-40B4-BE49-F238E27FC236}">
                <a16:creationId xmlns:a16="http://schemas.microsoft.com/office/drawing/2014/main" id="{7669E1DF-DF25-54EF-DAD7-98EA704BF2DC}"/>
              </a:ext>
            </a:extLst>
          </p:cNvPr>
          <p:cNvSpPr txBox="1"/>
          <p:nvPr/>
        </p:nvSpPr>
        <p:spPr>
          <a:xfrm>
            <a:off x="2560041" y="1677352"/>
            <a:ext cx="2187508" cy="9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Merriweather" panose="00000500000000000000" pitchFamily="2" charset="0"/>
                <a:sym typeface="Raleway"/>
              </a:rPr>
              <a:t>抓取頁數</a:t>
            </a:r>
            <a:r>
              <a:rPr lang="en-US" altLang="zh-TW" sz="2000" b="1" dirty="0">
                <a:solidFill>
                  <a:schemeClr val="accent1"/>
                </a:solidFill>
                <a:latin typeface="Merriweather" panose="00000500000000000000" pitchFamily="2" charset="0"/>
                <a:sym typeface="Raleway"/>
              </a:rPr>
              <a:t>:500</a:t>
            </a:r>
            <a:r>
              <a:rPr lang="zh-TW" altLang="en-US" sz="2000" b="1" dirty="0">
                <a:solidFill>
                  <a:schemeClr val="accent1"/>
                </a:solidFill>
                <a:latin typeface="Merriweather" panose="00000500000000000000" pitchFamily="2" charset="0"/>
                <a:sym typeface="Raleway"/>
              </a:rPr>
              <a:t>頁</a:t>
            </a:r>
            <a:endParaRPr lang="en-US" altLang="zh-TW" sz="2000" b="1" dirty="0">
              <a:solidFill>
                <a:schemeClr val="accent1"/>
              </a:solidFill>
              <a:latin typeface="Merriweather" panose="00000500000000000000" pitchFamily="2" charset="0"/>
              <a:sym typeface="Raleway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accent1"/>
                </a:solidFill>
                <a:latin typeface="Merriweather" panose="00000500000000000000" pitchFamily="2" charset="0"/>
                <a:sym typeface="Raleway"/>
              </a:rPr>
              <a:t>大約</a:t>
            </a:r>
            <a:r>
              <a:rPr lang="en-US" altLang="zh-TW" sz="2000" b="1" dirty="0">
                <a:solidFill>
                  <a:schemeClr val="accent1"/>
                </a:solidFill>
                <a:latin typeface="Merriweather" panose="00000500000000000000" pitchFamily="2" charset="0"/>
                <a:sym typeface="Raleway"/>
              </a:rPr>
              <a:t>3</a:t>
            </a:r>
            <a:r>
              <a:rPr lang="zh-TW" altLang="en-US" sz="2000" b="1" dirty="0">
                <a:solidFill>
                  <a:schemeClr val="accent1"/>
                </a:solidFill>
                <a:latin typeface="Merriweather" panose="00000500000000000000" pitchFamily="2" charset="0"/>
                <a:sym typeface="Raleway"/>
              </a:rPr>
              <a:t>年的資料量</a:t>
            </a:r>
            <a:endParaRPr lang="zh-TW" altLang="en-US" sz="2000" dirty="0">
              <a:solidFill>
                <a:schemeClr val="tx1"/>
              </a:solidFill>
              <a:latin typeface="Merriweather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83756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8D8C63F-589E-6192-9D49-B6ABB82C5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28" t="19722" r="22110" b="19722"/>
          <a:stretch/>
        </p:blipFill>
        <p:spPr>
          <a:xfrm>
            <a:off x="400051" y="414338"/>
            <a:ext cx="7186764" cy="4327943"/>
          </a:xfrm>
          <a:prstGeom prst="rect">
            <a:avLst/>
          </a:prstGeom>
        </p:spPr>
      </p:pic>
      <p:sp>
        <p:nvSpPr>
          <p:cNvPr id="83" name="Google Shape;83;p14"/>
          <p:cNvSpPr txBox="1">
            <a:spLocks noGrp="1"/>
          </p:cNvSpPr>
          <p:nvPr>
            <p:ph type="ctrTitle" idx="4294967295"/>
          </p:nvPr>
        </p:nvSpPr>
        <p:spPr>
          <a:xfrm>
            <a:off x="7861697" y="1505218"/>
            <a:ext cx="617936" cy="214618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accent1"/>
                </a:solidFill>
              </a:rPr>
              <a:t>分析結果</a:t>
            </a:r>
            <a:endParaRPr sz="3600" dirty="0">
              <a:solidFill>
                <a:schemeClr val="accent1"/>
              </a:solidFill>
            </a:endParaRPr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A77CB2A-1006-F2A4-CA67-DF78544A5C78}"/>
              </a:ext>
            </a:extLst>
          </p:cNvPr>
          <p:cNvSpPr/>
          <p:nvPr/>
        </p:nvSpPr>
        <p:spPr>
          <a:xfrm rot="19413951">
            <a:off x="3139770" y="1858745"/>
            <a:ext cx="2634528" cy="11215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erriweather"/>
              </a:rPr>
              <a:t>有問題</a:t>
            </a:r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erriweather"/>
              </a:rPr>
              <a:t>!!!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16943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A97F6C3-FB5B-A3A1-21A2-1BFF2F98A4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13" t="31667" r="48047" b="40975"/>
          <a:stretch/>
        </p:blipFill>
        <p:spPr>
          <a:xfrm>
            <a:off x="0" y="1071146"/>
            <a:ext cx="9144000" cy="4072353"/>
          </a:xfrm>
          <a:prstGeom prst="rect">
            <a:avLst/>
          </a:prstGeom>
        </p:spPr>
      </p:pic>
      <p:sp>
        <p:nvSpPr>
          <p:cNvPr id="73" name="Google Shape;73;p13"/>
          <p:cNvSpPr txBox="1">
            <a:spLocks noGrp="1"/>
          </p:cNvSpPr>
          <p:nvPr>
            <p:ph type="title" idx="4294967295"/>
          </p:nvPr>
        </p:nvSpPr>
        <p:spPr>
          <a:xfrm>
            <a:off x="1810300" y="556800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this template</a:t>
            </a:r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1810200" y="557513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/>
              <a:t>改善</a:t>
            </a:r>
            <a:endParaRPr sz="3600" dirty="0"/>
          </a:p>
        </p:txBody>
      </p:sp>
      <p:sp>
        <p:nvSpPr>
          <p:cNvPr id="78" name="Google Shape;78;p13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6" name="Google Shape;76;p13">
            <a:extLst>
              <a:ext uri="{FF2B5EF4-FFF2-40B4-BE49-F238E27FC236}">
                <a16:creationId xmlns:a16="http://schemas.microsoft.com/office/drawing/2014/main" id="{8FF9A4D7-2FEE-1C9C-1822-220012538202}"/>
              </a:ext>
            </a:extLst>
          </p:cNvPr>
          <p:cNvSpPr txBox="1"/>
          <p:nvPr/>
        </p:nvSpPr>
        <p:spPr>
          <a:xfrm>
            <a:off x="6210608" y="3200816"/>
            <a:ext cx="1926124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zh-TW" altLang="en-US" sz="2000" b="1" dirty="0">
                <a:solidFill>
                  <a:schemeClr val="bg1"/>
                </a:solidFill>
                <a:latin typeface="Merriweather" panose="00000500000000000000" pitchFamily="2" charset="0"/>
                <a:sym typeface="Raleway"/>
              </a:rPr>
              <a:t>標籤名稱取出大於</a:t>
            </a:r>
            <a:r>
              <a:rPr lang="en-US" altLang="zh-TW" sz="2000" b="1" dirty="0">
                <a:solidFill>
                  <a:schemeClr val="bg1"/>
                </a:solidFill>
                <a:latin typeface="Merriweather" panose="00000500000000000000" pitchFamily="2" charset="0"/>
                <a:sym typeface="Raleway"/>
              </a:rPr>
              <a:t>1</a:t>
            </a:r>
            <a:r>
              <a:rPr lang="zh-TW" altLang="en-US" sz="2000" b="1" dirty="0">
                <a:solidFill>
                  <a:schemeClr val="bg1"/>
                </a:solidFill>
                <a:latin typeface="Merriweather" panose="00000500000000000000" pitchFamily="2" charset="0"/>
                <a:sym typeface="Raleway"/>
              </a:rPr>
              <a:t>個字的詞</a:t>
            </a:r>
            <a:endParaRPr lang="zh-TW" altLang="en-US" sz="2000" dirty="0">
              <a:solidFill>
                <a:schemeClr val="bg1"/>
              </a:solidFill>
              <a:latin typeface="Merriweather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114991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ctrTitle" idx="4294967295"/>
          </p:nvPr>
        </p:nvSpPr>
        <p:spPr>
          <a:xfrm>
            <a:off x="7768828" y="1498659"/>
            <a:ext cx="617936" cy="214618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dirty="0">
                <a:solidFill>
                  <a:schemeClr val="accent1"/>
                </a:solidFill>
              </a:rPr>
              <a:t>分析結果</a:t>
            </a:r>
            <a:endParaRPr sz="3600" dirty="0">
              <a:solidFill>
                <a:schemeClr val="accent1"/>
              </a:solidFill>
            </a:endParaRPr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1BC1FF3-AC8F-24EF-0EB8-7A0C2A4BA4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31" t="22500" r="17734" b="5972"/>
          <a:stretch/>
        </p:blipFill>
        <p:spPr>
          <a:xfrm>
            <a:off x="407194" y="407194"/>
            <a:ext cx="7022306" cy="433112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BCCEBA6-325D-2494-8EDD-1FB1EBB592AE}"/>
              </a:ext>
            </a:extLst>
          </p:cNvPr>
          <p:cNvSpPr/>
          <p:nvPr/>
        </p:nvSpPr>
        <p:spPr>
          <a:xfrm rot="1688567">
            <a:off x="3139770" y="1858745"/>
            <a:ext cx="2634528" cy="11215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erriweather"/>
              </a:rPr>
              <a:t>有問題</a:t>
            </a:r>
            <a:r>
              <a:rPr lang="en-US" altLang="zh-TW" sz="4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Merriweather"/>
              </a:rPr>
              <a:t>!!!</a:t>
            </a:r>
            <a:endParaRPr lang="zh-TW" altLang="en-US" sz="4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sym typeface="Merriweather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888452-522D-FAEC-7E4D-D0B571E860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75" t="23195" r="17890" b="5971"/>
          <a:stretch/>
        </p:blipFill>
        <p:spPr>
          <a:xfrm>
            <a:off x="407194" y="405184"/>
            <a:ext cx="7022306" cy="4289074"/>
          </a:xfrm>
          <a:prstGeom prst="rect">
            <a:avLst/>
          </a:prstGeom>
        </p:spPr>
      </p:pic>
      <p:sp>
        <p:nvSpPr>
          <p:cNvPr id="18" name="Google Shape;83;p14">
            <a:extLst>
              <a:ext uri="{FF2B5EF4-FFF2-40B4-BE49-F238E27FC236}">
                <a16:creationId xmlns:a16="http://schemas.microsoft.com/office/drawing/2014/main" id="{F38B1861-AAF5-3893-C3B3-BC8A5F80901A}"/>
              </a:ext>
            </a:extLst>
          </p:cNvPr>
          <p:cNvSpPr txBox="1">
            <a:spLocks/>
          </p:cNvSpPr>
          <p:nvPr/>
        </p:nvSpPr>
        <p:spPr>
          <a:xfrm>
            <a:off x="6347317" y="661605"/>
            <a:ext cx="617936" cy="381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zh-TW" altLang="en-US" sz="3600" dirty="0">
                <a:solidFill>
                  <a:schemeClr val="accent1"/>
                </a:solidFill>
              </a:rPr>
              <a:t>第一次手動刪除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5B48B5E-9A23-30EF-E1E1-AF5B934FD9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75" t="23194" r="17656" b="6111"/>
          <a:stretch/>
        </p:blipFill>
        <p:spPr>
          <a:xfrm>
            <a:off x="407194" y="416950"/>
            <a:ext cx="7143750" cy="4339104"/>
          </a:xfrm>
          <a:prstGeom prst="rect">
            <a:avLst/>
          </a:prstGeom>
        </p:spPr>
      </p:pic>
      <p:sp>
        <p:nvSpPr>
          <p:cNvPr id="19" name="Google Shape;83;p14">
            <a:extLst>
              <a:ext uri="{FF2B5EF4-FFF2-40B4-BE49-F238E27FC236}">
                <a16:creationId xmlns:a16="http://schemas.microsoft.com/office/drawing/2014/main" id="{01B3B213-E9ED-2588-87E4-440D0892426B}"/>
              </a:ext>
            </a:extLst>
          </p:cNvPr>
          <p:cNvSpPr txBox="1">
            <a:spLocks/>
          </p:cNvSpPr>
          <p:nvPr/>
        </p:nvSpPr>
        <p:spPr>
          <a:xfrm>
            <a:off x="6347317" y="678547"/>
            <a:ext cx="617936" cy="381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zh-TW" altLang="en-US" sz="3600" dirty="0">
                <a:solidFill>
                  <a:schemeClr val="accent1"/>
                </a:solidFill>
              </a:rPr>
              <a:t>第二次手動刪除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329D185-4772-6D8F-18B4-9002978956F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97" t="23194" r="17422" b="6111"/>
          <a:stretch/>
        </p:blipFill>
        <p:spPr>
          <a:xfrm>
            <a:off x="407194" y="398499"/>
            <a:ext cx="7202974" cy="4354292"/>
          </a:xfrm>
          <a:prstGeom prst="rect">
            <a:avLst/>
          </a:prstGeom>
        </p:spPr>
      </p:pic>
      <p:sp>
        <p:nvSpPr>
          <p:cNvPr id="20" name="Google Shape;83;p14">
            <a:extLst>
              <a:ext uri="{FF2B5EF4-FFF2-40B4-BE49-F238E27FC236}">
                <a16:creationId xmlns:a16="http://schemas.microsoft.com/office/drawing/2014/main" id="{26A3279C-3BF8-3B12-18A2-BED9E57C88DC}"/>
              </a:ext>
            </a:extLst>
          </p:cNvPr>
          <p:cNvSpPr txBox="1">
            <a:spLocks/>
          </p:cNvSpPr>
          <p:nvPr/>
        </p:nvSpPr>
        <p:spPr>
          <a:xfrm>
            <a:off x="6376929" y="511574"/>
            <a:ext cx="617936" cy="381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zh-TW" altLang="en-US" sz="3600" dirty="0">
                <a:solidFill>
                  <a:schemeClr val="accent1"/>
                </a:solidFill>
              </a:rPr>
              <a:t>第三次手動刪除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36AB55EE-8F30-C56A-67FB-70BC0751FF1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875" t="23333" r="17422" b="6250"/>
          <a:stretch/>
        </p:blipFill>
        <p:spPr>
          <a:xfrm>
            <a:off x="407194" y="398499"/>
            <a:ext cx="7143750" cy="4306636"/>
          </a:xfrm>
          <a:prstGeom prst="rect">
            <a:avLst/>
          </a:prstGeom>
        </p:spPr>
      </p:pic>
      <p:sp>
        <p:nvSpPr>
          <p:cNvPr id="21" name="Google Shape;83;p14">
            <a:extLst>
              <a:ext uri="{FF2B5EF4-FFF2-40B4-BE49-F238E27FC236}">
                <a16:creationId xmlns:a16="http://schemas.microsoft.com/office/drawing/2014/main" id="{077A8C80-0DB3-EF34-E4C8-91D3605E4972}"/>
              </a:ext>
            </a:extLst>
          </p:cNvPr>
          <p:cNvSpPr txBox="1">
            <a:spLocks/>
          </p:cNvSpPr>
          <p:nvPr/>
        </p:nvSpPr>
        <p:spPr>
          <a:xfrm>
            <a:off x="6376929" y="668290"/>
            <a:ext cx="617936" cy="3815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erriweather"/>
              <a:buNone/>
              <a:defRPr sz="1600" b="0" i="0" u="none" strike="noStrike" cap="none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zh-TW" altLang="en-US" sz="3600" dirty="0">
                <a:solidFill>
                  <a:schemeClr val="accent1"/>
                </a:solidFill>
              </a:rPr>
              <a:t>刪除二字詞</a:t>
            </a:r>
          </a:p>
        </p:txBody>
      </p:sp>
    </p:spTree>
    <p:extLst>
      <p:ext uri="{BB962C8B-B14F-4D97-AF65-F5344CB8AC3E}">
        <p14:creationId xmlns:p14="http://schemas.microsoft.com/office/powerpoint/2010/main" val="1256867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/>
      <p:bldP spid="19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sldNum" idx="12"/>
          </p:nvPr>
        </p:nvSpPr>
        <p:spPr>
          <a:xfrm>
            <a:off x="4297650" y="4764749"/>
            <a:ext cx="548700" cy="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2F97706-857C-43DB-9CF7-35996F5A7FBF}"/>
              </a:ext>
            </a:extLst>
          </p:cNvPr>
          <p:cNvSpPr/>
          <p:nvPr/>
        </p:nvSpPr>
        <p:spPr>
          <a:xfrm>
            <a:off x="3996928" y="1057779"/>
            <a:ext cx="1147216" cy="11386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2" name="Picture 4" descr="PYTHON 入門實作班- 中央大學企業資源規劃暨大數據分析中心">
            <a:extLst>
              <a:ext uri="{FF2B5EF4-FFF2-40B4-BE49-F238E27FC236}">
                <a16:creationId xmlns:a16="http://schemas.microsoft.com/office/drawing/2014/main" id="{9F1C2CDC-0BF0-2A9B-DC75-130FF77CC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071" y="1074906"/>
            <a:ext cx="1135857" cy="113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4;p13">
            <a:extLst>
              <a:ext uri="{FF2B5EF4-FFF2-40B4-BE49-F238E27FC236}">
                <a16:creationId xmlns:a16="http://schemas.microsoft.com/office/drawing/2014/main" id="{2149AC12-CE7D-8902-F1E4-2AEE1B0CC682}"/>
              </a:ext>
            </a:extLst>
          </p:cNvPr>
          <p:cNvSpPr txBox="1">
            <a:spLocks/>
          </p:cNvSpPr>
          <p:nvPr/>
        </p:nvSpPr>
        <p:spPr>
          <a:xfrm>
            <a:off x="1808736" y="331861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3600" dirty="0">
                <a:solidFill>
                  <a:schemeClr val="bg1"/>
                </a:solidFill>
              </a:rPr>
              <a:t>更改分析工具</a:t>
            </a:r>
          </a:p>
        </p:txBody>
      </p:sp>
      <p:sp>
        <p:nvSpPr>
          <p:cNvPr id="10" name="Google Shape;74;p13">
            <a:extLst>
              <a:ext uri="{FF2B5EF4-FFF2-40B4-BE49-F238E27FC236}">
                <a16:creationId xmlns:a16="http://schemas.microsoft.com/office/drawing/2014/main" id="{8C5B49DA-FC8F-35DC-2CD7-79D59127F493}"/>
              </a:ext>
            </a:extLst>
          </p:cNvPr>
          <p:cNvSpPr txBox="1">
            <a:spLocks/>
          </p:cNvSpPr>
          <p:nvPr/>
        </p:nvSpPr>
        <p:spPr>
          <a:xfrm>
            <a:off x="1808736" y="3009856"/>
            <a:ext cx="5523600" cy="47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6600" dirty="0">
                <a:solidFill>
                  <a:schemeClr val="bg1"/>
                </a:solidFill>
              </a:rPr>
              <a:t>正規表示式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thello template">
  <a:themeElements>
    <a:clrScheme name="Custom 347">
      <a:dk1>
        <a:srgbClr val="222222"/>
      </a:dk1>
      <a:lt1>
        <a:srgbClr val="FFFFFF"/>
      </a:lt1>
      <a:dk2>
        <a:srgbClr val="8B8B8B"/>
      </a:dk2>
      <a:lt2>
        <a:srgbClr val="F3F3F3"/>
      </a:lt2>
      <a:accent1>
        <a:srgbClr val="A8122A"/>
      </a:accent1>
      <a:accent2>
        <a:srgbClr val="B88A92"/>
      </a:accent2>
      <a:accent3>
        <a:srgbClr val="F5F1E0"/>
      </a:accent3>
      <a:accent4>
        <a:srgbClr val="D6CEAD"/>
      </a:accent4>
      <a:accent5>
        <a:srgbClr val="434343"/>
      </a:accent5>
      <a:accent6>
        <a:srgbClr val="B7B7B7"/>
      </a:accent6>
      <a:hlink>
        <a:srgbClr val="A8122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251</Words>
  <Application>Microsoft Office PowerPoint</Application>
  <PresentationFormat>如螢幕大小 (16:9)</PresentationFormat>
  <Paragraphs>72</Paragraphs>
  <Slides>22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Arial</vt:lpstr>
      <vt:lpstr>翩翩體 繁</vt:lpstr>
      <vt:lpstr>微軟正黑體</vt:lpstr>
      <vt:lpstr>Raleway</vt:lpstr>
      <vt:lpstr>Merriweather</vt:lpstr>
      <vt:lpstr>Othello template</vt:lpstr>
      <vt:lpstr>文本分析期末報告</vt:lpstr>
      <vt:lpstr>About this template</vt:lpstr>
      <vt:lpstr>分析內容</vt:lpstr>
      <vt:lpstr>PowerPoint 簡報</vt:lpstr>
      <vt:lpstr>About this template</vt:lpstr>
      <vt:lpstr>分析結果</vt:lpstr>
      <vt:lpstr>About this template</vt:lpstr>
      <vt:lpstr>分析結果</vt:lpstr>
      <vt:lpstr>PowerPoint 簡報</vt:lpstr>
      <vt:lpstr>分析過程</vt:lpstr>
      <vt:lpstr>分析過程</vt:lpstr>
      <vt:lpstr>分析成果展示</vt:lpstr>
      <vt:lpstr>分析成果展示</vt:lpstr>
      <vt:lpstr>分析成果展示</vt:lpstr>
      <vt:lpstr>分析成果展示</vt:lpstr>
      <vt:lpstr>結論(最常發問的類型)</vt:lpstr>
      <vt:lpstr>PowerPoint 簡報</vt:lpstr>
      <vt:lpstr>2字詞頻統計</vt:lpstr>
      <vt:lpstr>3字詞頻統計</vt:lpstr>
      <vt:lpstr>4字詞頻統計</vt:lpstr>
      <vt:lpstr>PowerPoint 簡報</vt:lpstr>
      <vt:lpstr>參考資料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文本分析期末報告</dc:title>
  <dc:creator>tony2</dc:creator>
  <cp:lastModifiedBy>徐敏皓</cp:lastModifiedBy>
  <cp:revision>9</cp:revision>
  <dcterms:modified xsi:type="dcterms:W3CDTF">2022-06-18T14:51:46Z</dcterms:modified>
</cp:coreProperties>
</file>